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3" r:id="rId2"/>
  </p:sldMasterIdLst>
  <p:notesMasterIdLst>
    <p:notesMasterId r:id="rId26"/>
  </p:notesMasterIdLst>
  <p:sldIdLst>
    <p:sldId id="318" r:id="rId3"/>
    <p:sldId id="328" r:id="rId4"/>
    <p:sldId id="302" r:id="rId5"/>
    <p:sldId id="299" r:id="rId6"/>
    <p:sldId id="301" r:id="rId7"/>
    <p:sldId id="303" r:id="rId8"/>
    <p:sldId id="304" r:id="rId9"/>
    <p:sldId id="305" r:id="rId10"/>
    <p:sldId id="306" r:id="rId11"/>
    <p:sldId id="320" r:id="rId12"/>
    <p:sldId id="268" r:id="rId13"/>
    <p:sldId id="265" r:id="rId14"/>
    <p:sldId id="308" r:id="rId15"/>
    <p:sldId id="321" r:id="rId16"/>
    <p:sldId id="312" r:id="rId17"/>
    <p:sldId id="313" r:id="rId18"/>
    <p:sldId id="323" r:id="rId19"/>
    <p:sldId id="324" r:id="rId20"/>
    <p:sldId id="325" r:id="rId21"/>
    <p:sldId id="326" r:id="rId22"/>
    <p:sldId id="327" r:id="rId23"/>
    <p:sldId id="329" r:id="rId24"/>
    <p:sldId id="330" r:id="rId25"/>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40D"/>
    <a:srgbClr val="464646"/>
    <a:srgbClr val="FFFFFF"/>
    <a:srgbClr val="32A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79" autoAdjust="0"/>
    <p:restoredTop sz="94628" autoAdjust="0"/>
  </p:normalViewPr>
  <p:slideViewPr>
    <p:cSldViewPr>
      <p:cViewPr>
        <p:scale>
          <a:sx n="71" d="100"/>
          <a:sy n="71" d="100"/>
        </p:scale>
        <p:origin x="1488" y="432"/>
      </p:cViewPr>
      <p:guideLst>
        <p:guide orient="horz" pos="1393"/>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DD9A61-5F44-4AF1-A20E-DE3CA9D5418B}" type="datetimeFigureOut">
              <a:rPr lang="fr-FR" smtClean="0"/>
              <a:t>07/12/2019</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73F80-1550-4B24-AF10-34574BA5F249}" type="slidenum">
              <a:rPr lang="fr-FR" smtClean="0"/>
              <a:t>‹N°›</a:t>
            </a:fld>
            <a:endParaRPr lang="fr-FR"/>
          </a:p>
        </p:txBody>
      </p:sp>
    </p:spTree>
    <p:extLst>
      <p:ext uri="{BB962C8B-B14F-4D97-AF65-F5344CB8AC3E}">
        <p14:creationId xmlns:p14="http://schemas.microsoft.com/office/powerpoint/2010/main" val="1003538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D073F80-1550-4B24-AF10-34574BA5F249}" type="slidenum">
              <a:rPr lang="fr-FR" smtClean="0"/>
              <a:t>12</a:t>
            </a:fld>
            <a:endParaRPr lang="fr-FR"/>
          </a:p>
        </p:txBody>
      </p:sp>
    </p:spTree>
    <p:extLst>
      <p:ext uri="{BB962C8B-B14F-4D97-AF65-F5344CB8AC3E}">
        <p14:creationId xmlns:p14="http://schemas.microsoft.com/office/powerpoint/2010/main" val="2063353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484" y="938231"/>
            <a:ext cx="1584176" cy="351595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002-KIMS BUSINESS\007-02-Fullslidesppt-Contents\20161228\02-edu\bulb-item.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0000"/>
          <a:stretch/>
        </p:blipFill>
        <p:spPr bwMode="auto">
          <a:xfrm>
            <a:off x="789484" y="938231"/>
            <a:ext cx="792088" cy="351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9144000" cy="307657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9506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131840" y="181632"/>
            <a:ext cx="601216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131840" y="757696"/>
            <a:ext cx="601216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146470" y="1131590"/>
            <a:ext cx="3059832" cy="401191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88877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Rectangle 4"/>
          <p:cNvSpPr/>
          <p:nvPr userDrawn="1"/>
        </p:nvSpPr>
        <p:spPr>
          <a:xfrm>
            <a:off x="0" y="411510"/>
            <a:ext cx="6444208" cy="4320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icture Placeholder 2"/>
          <p:cNvSpPr>
            <a:spLocks noGrp="1"/>
          </p:cNvSpPr>
          <p:nvPr>
            <p:ph type="pic" idx="1" hasCustomPrompt="1"/>
          </p:nvPr>
        </p:nvSpPr>
        <p:spPr>
          <a:xfrm>
            <a:off x="135622"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2223854"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312086" y="195487"/>
            <a:ext cx="1944216" cy="47525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42137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444208"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444208"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3986213" y="267494"/>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3986213" y="2715766"/>
            <a:ext cx="216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09397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536" y="3291830"/>
            <a:ext cx="8748464"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395536" y="3867894"/>
            <a:ext cx="87484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Picture Placeholder 2"/>
          <p:cNvSpPr>
            <a:spLocks noGrp="1"/>
          </p:cNvSpPr>
          <p:nvPr>
            <p:ph type="pic" idx="12" hasCustomPrompt="1"/>
          </p:nvPr>
        </p:nvSpPr>
        <p:spPr>
          <a:xfrm>
            <a:off x="467544" y="339502"/>
            <a:ext cx="3312128" cy="280807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3995936" y="339502"/>
            <a:ext cx="468052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399593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561619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7236456" y="1815574"/>
            <a:ext cx="1440000" cy="133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52426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106909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3" name="Rectangle 2"/>
          <p:cNvSpPr/>
          <p:nvPr userDrawn="1"/>
        </p:nvSpPr>
        <p:spPr>
          <a:xfrm>
            <a:off x="0" y="2571750"/>
            <a:ext cx="9144000" cy="25717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Rectangle 1"/>
          <p:cNvSpPr/>
          <p:nvPr userDrawn="1"/>
        </p:nvSpPr>
        <p:spPr>
          <a:xfrm>
            <a:off x="2116108" y="843558"/>
            <a:ext cx="4896544" cy="3456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Rectangle 4"/>
          <p:cNvSpPr/>
          <p:nvPr userDrawn="1"/>
        </p:nvSpPr>
        <p:spPr>
          <a:xfrm>
            <a:off x="2116108" y="0"/>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userDrawn="1"/>
        </p:nvSpPr>
        <p:spPr>
          <a:xfrm>
            <a:off x="2116108" y="4948014"/>
            <a:ext cx="4896544" cy="195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116108" y="3049518"/>
            <a:ext cx="4896544"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2116108" y="3625582"/>
            <a:ext cx="4896544"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2050"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flipH="1">
            <a:off x="4155985" y="1156325"/>
            <a:ext cx="816788" cy="1812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Layout">
    <p:spTree>
      <p:nvGrpSpPr>
        <p:cNvPr id="1" name=""/>
        <p:cNvGrpSpPr/>
        <p:nvPr/>
      </p:nvGrpSpPr>
      <p:grpSpPr>
        <a:xfrm>
          <a:off x="0" y="0"/>
          <a:ext cx="0" cy="0"/>
          <a:chOff x="0" y="0"/>
          <a:chExt cx="0" cy="0"/>
        </a:xfrm>
      </p:grpSpPr>
      <p:sp>
        <p:nvSpPr>
          <p:cNvPr id="6" name="Rectangle 5"/>
          <p:cNvSpPr/>
          <p:nvPr userDrawn="1"/>
        </p:nvSpPr>
        <p:spPr>
          <a:xfrm>
            <a:off x="-2604" y="0"/>
            <a:ext cx="158417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074" name="Picture 2" descr="E:\002-KIMS BUSINESS\007-02-Fullslidesppt-Contents\20161228\02-edu\bulb-item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6735" y="2931790"/>
            <a:ext cx="945499" cy="209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998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Basic Layout">
    <p:spTree>
      <p:nvGrpSpPr>
        <p:cNvPr id="1" name=""/>
        <p:cNvGrpSpPr/>
        <p:nvPr/>
      </p:nvGrpSpPr>
      <p:grpSpPr>
        <a:xfrm>
          <a:off x="0" y="0"/>
          <a:ext cx="0" cy="0"/>
          <a:chOff x="0" y="0"/>
          <a:chExt cx="0" cy="0"/>
        </a:xfrm>
      </p:grpSpPr>
      <p:sp>
        <p:nvSpPr>
          <p:cNvPr id="2" name="Rectangle 1"/>
          <p:cNvSpPr/>
          <p:nvPr userDrawn="1"/>
        </p:nvSpPr>
        <p:spPr>
          <a:xfrm>
            <a:off x="0" y="3399842"/>
            <a:ext cx="9144000" cy="17436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Oval 3"/>
          <p:cNvSpPr/>
          <p:nvPr userDrawn="1"/>
        </p:nvSpPr>
        <p:spPr>
          <a:xfrm>
            <a:off x="4043561" y="2859782"/>
            <a:ext cx="1080120" cy="1080120"/>
          </a:xfrm>
          <a:prstGeom prst="ellipse">
            <a:avLst/>
          </a:prstGeom>
          <a:solidFill>
            <a:schemeClr val="accent1"/>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8057" y="3010192"/>
            <a:ext cx="351128" cy="77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867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4" name="Rectangle 3"/>
          <p:cNvSpPr/>
          <p:nvPr userDrawn="1"/>
        </p:nvSpPr>
        <p:spPr>
          <a:xfrm>
            <a:off x="0" y="4963500"/>
            <a:ext cx="9144000" cy="18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Rectangle 4"/>
          <p:cNvSpPr/>
          <p:nvPr userDrawn="1"/>
        </p:nvSpPr>
        <p:spPr>
          <a:xfrm>
            <a:off x="0" y="0"/>
            <a:ext cx="914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asic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60850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43508" y="92609"/>
            <a:ext cx="8856984" cy="49582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6" name="Picture Placeholder 2"/>
          <p:cNvSpPr>
            <a:spLocks noGrp="1"/>
          </p:cNvSpPr>
          <p:nvPr>
            <p:ph type="pic" idx="12" hasCustomPrompt="1"/>
          </p:nvPr>
        </p:nvSpPr>
        <p:spPr>
          <a:xfrm>
            <a:off x="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232792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465584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6983760" y="1347774"/>
            <a:ext cx="2160240" cy="18720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Rectangle 11"/>
          <p:cNvSpPr/>
          <p:nvPr userDrawn="1"/>
        </p:nvSpPr>
        <p:spPr>
          <a:xfrm>
            <a:off x="2328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Rectangle 12"/>
          <p:cNvSpPr/>
          <p:nvPr userDrawn="1"/>
        </p:nvSpPr>
        <p:spPr>
          <a:xfrm>
            <a:off x="4656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ectangle 13"/>
          <p:cNvSpPr/>
          <p:nvPr userDrawn="1"/>
        </p:nvSpPr>
        <p:spPr>
          <a:xfrm>
            <a:off x="6984000" y="3219822"/>
            <a:ext cx="2160000" cy="1584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7" name="Rectangle 6"/>
          <p:cNvSpPr/>
          <p:nvPr userDrawn="1"/>
        </p:nvSpPr>
        <p:spPr>
          <a:xfrm>
            <a:off x="0" y="2932113"/>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3" descr="D:\Fullppt\005-PNG이미지\노트북.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55776" y="1131590"/>
            <a:ext cx="7230270" cy="367743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513480" y="1626257"/>
            <a:ext cx="3465217" cy="256260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Rectangle 2"/>
          <p:cNvSpPr/>
          <p:nvPr userDrawn="1"/>
        </p:nvSpPr>
        <p:spPr>
          <a:xfrm>
            <a:off x="467544" y="3363838"/>
            <a:ext cx="302433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6058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759754"/>
            <a:ext cx="9144000" cy="2211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23208" y="1042230"/>
            <a:ext cx="2869272" cy="3474631"/>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7380312" y="1175233"/>
            <a:ext cx="1008112"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2" hasCustomPrompt="1"/>
          </p:nvPr>
        </p:nvSpPr>
        <p:spPr>
          <a:xfrm>
            <a:off x="5643269" y="1261134"/>
            <a:ext cx="1654766" cy="255610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00137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1"/>
            <a:ext cx="3059832" cy="514350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860032" y="0"/>
            <a:ext cx="3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Rectangle 2"/>
          <p:cNvSpPr/>
          <p:nvPr userDrawn="1"/>
        </p:nvSpPr>
        <p:spPr>
          <a:xfrm>
            <a:off x="4896032" y="1311750"/>
            <a:ext cx="180000" cy="25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44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72" r:id="rId2"/>
    <p:sldLayoutId id="2147483670" r:id="rId3"/>
    <p:sldLayoutId id="2147483652" r:id="rId4"/>
    <p:sldLayoutId id="2147483671" r:id="rId5"/>
    <p:sldLayoutId id="2147483655" r:id="rId6"/>
    <p:sldLayoutId id="2147483662" r:id="rId7"/>
    <p:sldLayoutId id="2147483663" r:id="rId8"/>
    <p:sldLayoutId id="2147483665" r:id="rId9"/>
    <p:sldLayoutId id="2147483666" r:id="rId10"/>
    <p:sldLayoutId id="2147483667" r:id="rId11"/>
    <p:sldLayoutId id="2147483664" r:id="rId12"/>
    <p:sldLayoutId id="2147483668" r:id="rId13"/>
    <p:sldLayoutId id="2147483669" r:id="rId14"/>
    <p:sldLayoutId id="2147483673" r:id="rId15"/>
    <p:sldLayoutId id="2147483656" r:id="rId16"/>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www.youtube.ma/"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openDmnd">
          <a:fgClr>
            <a:srgbClr val="FFFF00"/>
          </a:fgClr>
          <a:bgClr>
            <a:schemeClr val="bg1"/>
          </a:bgClr>
        </a:pattFill>
        <a:effectLst/>
      </p:bgPr>
    </p:bg>
    <p:spTree>
      <p:nvGrpSpPr>
        <p:cNvPr id="1" name=""/>
        <p:cNvGrpSpPr/>
        <p:nvPr/>
      </p:nvGrpSpPr>
      <p:grpSpPr>
        <a:xfrm>
          <a:off x="0" y="0"/>
          <a:ext cx="0" cy="0"/>
          <a:chOff x="0" y="0"/>
          <a:chExt cx="0" cy="0"/>
        </a:xfrm>
      </p:grpSpPr>
      <p:sp>
        <p:nvSpPr>
          <p:cNvPr id="3" name="Rectangle 2"/>
          <p:cNvSpPr/>
          <p:nvPr/>
        </p:nvSpPr>
        <p:spPr>
          <a:xfrm>
            <a:off x="755576" y="0"/>
            <a:ext cx="8172400" cy="923330"/>
          </a:xfrm>
          <a:prstGeom prst="rect">
            <a:avLst/>
          </a:prstGeom>
          <a:noFill/>
        </p:spPr>
        <p:txBody>
          <a:bodyPr wrap="square" lIns="91440" tIns="45720" rIns="91440" bIns="45720">
            <a:spAutoFit/>
          </a:bodyPr>
          <a:lstStyle/>
          <a:p>
            <a:pPr algn="ctr"/>
            <a:r>
              <a:rPr lang="fr-FR" sz="5400" dirty="0" smtClean="0">
                <a:ln w="0"/>
                <a:effectLst>
                  <a:outerShdw blurRad="38100" dist="19050" dir="2700000" algn="tl" rotWithShape="0">
                    <a:schemeClr val="dk1">
                      <a:alpha val="40000"/>
                    </a:schemeClr>
                  </a:outerShdw>
                </a:effectLst>
                <a:latin typeface="Berlin Sans FB Demi" panose="020E0802020502020306" pitchFamily="34" charset="0"/>
              </a:rPr>
              <a:t>Sociologie de l’éducation</a:t>
            </a:r>
            <a:endParaRPr lang="fr-FR" sz="5400" dirty="0">
              <a:ln w="0"/>
              <a:effectLst>
                <a:outerShdw blurRad="38100" dist="19050" dir="2700000" algn="tl" rotWithShape="0">
                  <a:schemeClr val="dk1">
                    <a:alpha val="40000"/>
                  </a:schemeClr>
                </a:outerShdw>
              </a:effectLst>
            </a:endParaRPr>
          </a:p>
        </p:txBody>
      </p:sp>
      <p:pic>
        <p:nvPicPr>
          <p:cNvPr id="8" name="Image 7"/>
          <p:cNvPicPr>
            <a:picLocks noChangeAspect="1"/>
          </p:cNvPicPr>
          <p:nvPr/>
        </p:nvPicPr>
        <p:blipFill>
          <a:blip r:embed="rId2"/>
          <a:stretch>
            <a:fillRect/>
          </a:stretch>
        </p:blipFill>
        <p:spPr>
          <a:xfrm>
            <a:off x="1979712" y="2667161"/>
            <a:ext cx="2736304" cy="2375996"/>
          </a:xfrm>
          <a:prstGeom prst="rect">
            <a:avLst/>
          </a:prstGeom>
          <a:ln>
            <a:noFill/>
          </a:ln>
          <a:effectLst>
            <a:glow>
              <a:schemeClr val="accent1">
                <a:alpha val="0"/>
              </a:schemeClr>
            </a:glow>
            <a:innerShdw blurRad="1270000" dist="2540000" dir="21540000">
              <a:prstClr val="black">
                <a:alpha val="0"/>
              </a:prstClr>
            </a:innerShdw>
            <a:softEdge rad="0"/>
          </a:effectLst>
        </p:spPr>
      </p:pic>
      <p:pic>
        <p:nvPicPr>
          <p:cNvPr id="9" name="Image 8"/>
          <p:cNvPicPr>
            <a:picLocks noChangeAspect="1"/>
          </p:cNvPicPr>
          <p:nvPr/>
        </p:nvPicPr>
        <p:blipFill>
          <a:blip r:embed="rId3"/>
          <a:stretch>
            <a:fillRect/>
          </a:stretch>
        </p:blipFill>
        <p:spPr>
          <a:xfrm>
            <a:off x="7092280" y="4268898"/>
            <a:ext cx="1761897" cy="774259"/>
          </a:xfrm>
          <a:prstGeom prst="rect">
            <a:avLst/>
          </a:prstGeom>
          <a:effectLst>
            <a:innerShdw blurRad="63500" dist="50800" dir="8100000">
              <a:prstClr val="black">
                <a:alpha val="50000"/>
              </a:prstClr>
            </a:innerShdw>
          </a:effectLst>
        </p:spPr>
      </p:pic>
    </p:spTree>
    <p:extLst>
      <p:ext uri="{BB962C8B-B14F-4D97-AF65-F5344CB8AC3E}">
        <p14:creationId xmlns:p14="http://schemas.microsoft.com/office/powerpoint/2010/main" val="149030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ircle(in)">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1"/>
          </p:nvPr>
        </p:nvSpPr>
        <p:spPr>
          <a:xfrm>
            <a:off x="0" y="411510"/>
            <a:ext cx="9001000" cy="2375365"/>
          </a:xfrm>
        </p:spPr>
        <p:txBody>
          <a:bodyPr/>
          <a:lstStyle/>
          <a:p>
            <a:r>
              <a:rPr lang="fr-FR" sz="2000" dirty="0">
                <a:solidFill>
                  <a:srgbClr val="7030A0"/>
                </a:solidFill>
              </a:rPr>
              <a:t>Auguste </a:t>
            </a:r>
            <a:r>
              <a:rPr lang="fr-FR" sz="2000" dirty="0" smtClean="0">
                <a:solidFill>
                  <a:srgbClr val="7030A0"/>
                </a:solidFill>
              </a:rPr>
              <a:t>Comte</a:t>
            </a:r>
            <a:r>
              <a:rPr lang="ar-EG" sz="2000" dirty="0" smtClean="0">
                <a:solidFill>
                  <a:srgbClr val="7030A0"/>
                </a:solidFill>
              </a:rPr>
              <a:t> </a:t>
            </a:r>
            <a:r>
              <a:rPr lang="fr-MA" sz="2000" dirty="0" smtClean="0"/>
              <a:t>a </a:t>
            </a:r>
            <a:r>
              <a:rPr lang="fr-MA" sz="2000" dirty="0"/>
              <a:t>été le premier à découvrir le terme </a:t>
            </a:r>
            <a:r>
              <a:rPr lang="fr-FR" sz="2000" dirty="0"/>
              <a:t> </a:t>
            </a:r>
            <a:r>
              <a:rPr lang="fr-FR" sz="2000" dirty="0" smtClean="0"/>
              <a:t>[</a:t>
            </a:r>
            <a:r>
              <a:rPr lang="fr-MA" sz="2000" dirty="0" smtClean="0">
                <a:solidFill>
                  <a:schemeClr val="accent6"/>
                </a:solidFill>
              </a:rPr>
              <a:t>sociologie</a:t>
            </a:r>
            <a:r>
              <a:rPr lang="fr-MA" sz="2000" dirty="0" smtClean="0"/>
              <a:t>] </a:t>
            </a:r>
            <a:r>
              <a:rPr lang="fr-MA" sz="2000" dirty="0"/>
              <a:t>en </a:t>
            </a:r>
            <a:r>
              <a:rPr lang="fr-MA" sz="2000" dirty="0" smtClean="0"/>
              <a:t>1830</a:t>
            </a:r>
          </a:p>
          <a:p>
            <a:r>
              <a:rPr lang="fr-MA" sz="2000" dirty="0"/>
              <a:t>Il se compose de </a:t>
            </a:r>
            <a:r>
              <a:rPr lang="fr-MA" sz="2000" dirty="0">
                <a:solidFill>
                  <a:srgbClr val="00B050"/>
                </a:solidFill>
              </a:rPr>
              <a:t>(</a:t>
            </a:r>
            <a:r>
              <a:rPr lang="fr-MA" sz="2000" dirty="0" err="1">
                <a:solidFill>
                  <a:srgbClr val="00B050"/>
                </a:solidFill>
              </a:rPr>
              <a:t>logie</a:t>
            </a:r>
            <a:r>
              <a:rPr lang="fr-MA" sz="2000" dirty="0">
                <a:solidFill>
                  <a:srgbClr val="00B050"/>
                </a:solidFill>
              </a:rPr>
              <a:t>) </a:t>
            </a:r>
            <a:r>
              <a:rPr lang="fr-MA" sz="2000" dirty="0"/>
              <a:t>au sens de connaissance ou de connaissance, et du </a:t>
            </a:r>
            <a:r>
              <a:rPr lang="fr-MA" sz="2000" dirty="0" smtClean="0"/>
              <a:t>mot </a:t>
            </a:r>
            <a:r>
              <a:rPr lang="fr-MA" sz="2000" dirty="0">
                <a:solidFill>
                  <a:srgbClr val="00B050"/>
                </a:solidFill>
              </a:rPr>
              <a:t>(Société)</a:t>
            </a:r>
            <a:r>
              <a:rPr lang="fr-MA" sz="2000" dirty="0"/>
              <a:t> qui désigne la société. Ainsi, le concept de sociologie est la science des sociétés humaines,</a:t>
            </a:r>
            <a:endParaRPr lang="fr-FR" dirty="0"/>
          </a:p>
        </p:txBody>
      </p:sp>
    </p:spTree>
    <p:extLst>
      <p:ext uri="{BB962C8B-B14F-4D97-AF65-F5344CB8AC3E}">
        <p14:creationId xmlns:p14="http://schemas.microsoft.com/office/powerpoint/2010/main" val="3850985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23478"/>
            <a:ext cx="9144000" cy="576064"/>
          </a:xfrm>
        </p:spPr>
        <p:txBody>
          <a:bodyPr/>
          <a:lstStyle/>
          <a:p>
            <a:r>
              <a:rPr lang="en-US" altLang="ko-KR" dirty="0" err="1">
                <a:latin typeface="Constantia" pitchFamily="18" charset="0"/>
              </a:rPr>
              <a:t>Sociologie</a:t>
            </a:r>
            <a:endParaRPr lang="ko-KR" altLang="en-US" dirty="0">
              <a:latin typeface="Constantia" pitchFamily="18" charset="0"/>
            </a:endParaRPr>
          </a:p>
        </p:txBody>
      </p:sp>
      <p:sp>
        <p:nvSpPr>
          <p:cNvPr id="5" name="TextBox 4"/>
          <p:cNvSpPr txBox="1"/>
          <p:nvPr/>
        </p:nvSpPr>
        <p:spPr>
          <a:xfrm>
            <a:off x="1475656" y="1556087"/>
            <a:ext cx="6192688" cy="584775"/>
          </a:xfrm>
          <a:prstGeom prst="rect">
            <a:avLst/>
          </a:prstGeom>
          <a:noFill/>
        </p:spPr>
        <p:txBody>
          <a:bodyPr wrap="square" rtlCol="0">
            <a:spAutoFit/>
          </a:bodyPr>
          <a:lstStyle/>
          <a:p>
            <a:pPr algn="ctr"/>
            <a:r>
              <a:rPr lang="fr-FR" sz="1600" dirty="0">
                <a:latin typeface="Constantia" pitchFamily="18" charset="0"/>
              </a:rPr>
              <a:t>Tout le monde s'accorde à dire que la sociologie s'intéresse à l'étude </a:t>
            </a:r>
            <a:endParaRPr lang="fr-FR" sz="1600" dirty="0" smtClean="0">
              <a:latin typeface="Constantia" pitchFamily="18" charset="0"/>
            </a:endParaRPr>
          </a:p>
          <a:p>
            <a:pPr algn="ctr"/>
            <a:r>
              <a:rPr lang="fr-FR" sz="1600" dirty="0" smtClean="0">
                <a:latin typeface="Constantia" pitchFamily="18" charset="0"/>
              </a:rPr>
              <a:t>de </a:t>
            </a:r>
            <a:r>
              <a:rPr lang="fr-FR" sz="1600" dirty="0">
                <a:latin typeface="Constantia" pitchFamily="18" charset="0"/>
              </a:rPr>
              <a:t>la société. </a:t>
            </a:r>
            <a:endParaRPr lang="en-US" altLang="ko-KR" sz="1600" dirty="0">
              <a:solidFill>
                <a:schemeClr val="tx1">
                  <a:lumMod val="75000"/>
                  <a:lumOff val="25000"/>
                </a:schemeClr>
              </a:solidFill>
              <a:latin typeface="Constantia" pitchFamily="18" charset="0"/>
              <a:cs typeface="Arial" pitchFamily="34" charset="0"/>
            </a:endParaRPr>
          </a:p>
        </p:txBody>
      </p:sp>
      <p:sp>
        <p:nvSpPr>
          <p:cNvPr id="6" name="TextBox 5"/>
          <p:cNvSpPr txBox="1"/>
          <p:nvPr/>
        </p:nvSpPr>
        <p:spPr>
          <a:xfrm>
            <a:off x="899592" y="1059582"/>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
        <p:nvSpPr>
          <p:cNvPr id="7" name="TextBox 6"/>
          <p:cNvSpPr txBox="1"/>
          <p:nvPr/>
        </p:nvSpPr>
        <p:spPr>
          <a:xfrm rot="10800000">
            <a:off x="7452320" y="1290122"/>
            <a:ext cx="745399" cy="1569660"/>
          </a:xfrm>
          <a:prstGeom prst="rect">
            <a:avLst/>
          </a:prstGeom>
          <a:noFill/>
        </p:spPr>
        <p:txBody>
          <a:bodyPr wrap="square" rtlCol="0">
            <a:spAutoFit/>
          </a:bodyPr>
          <a:lstStyle/>
          <a:p>
            <a:pPr algn="ctr"/>
            <a:r>
              <a:rPr lang="en-US" altLang="ko-KR" sz="9600" b="1" dirty="0">
                <a:solidFill>
                  <a:schemeClr val="accent1"/>
                </a:solidFill>
                <a:latin typeface="Arial" pitchFamily="34" charset="0"/>
                <a:cs typeface="Arial" pitchFamily="34" charset="0"/>
              </a:rPr>
              <a:t>“</a:t>
            </a:r>
            <a:endParaRPr lang="ko-KR" altLang="en-US" sz="9600" b="1" dirty="0">
              <a:solidFill>
                <a:schemeClr val="accent1"/>
              </a:solidFill>
              <a:latin typeface="Arial" pitchFamily="34" charset="0"/>
              <a:cs typeface="Arial" pitchFamily="34" charset="0"/>
            </a:endParaRPr>
          </a:p>
        </p:txBody>
      </p:sp>
      <p:sp>
        <p:nvSpPr>
          <p:cNvPr id="8" name="TextBox 7"/>
          <p:cNvSpPr txBox="1"/>
          <p:nvPr/>
        </p:nvSpPr>
        <p:spPr>
          <a:xfrm>
            <a:off x="3753433" y="4141068"/>
            <a:ext cx="1656184" cy="307777"/>
          </a:xfrm>
          <a:prstGeom prst="rect">
            <a:avLst/>
          </a:prstGeom>
          <a:noFill/>
        </p:spPr>
        <p:txBody>
          <a:bodyPr wrap="square" rtlCol="0">
            <a:spAutoFit/>
          </a:bodyPr>
          <a:lstStyle/>
          <a:p>
            <a:pPr algn="ctr"/>
            <a:r>
              <a:rPr lang="en-US" altLang="ko-KR" sz="1400" b="1" dirty="0" smtClean="0">
                <a:solidFill>
                  <a:schemeClr val="accent2"/>
                </a:solidFill>
                <a:cs typeface="Arial" pitchFamily="34" charset="0"/>
              </a:rPr>
              <a:t>2019/2020</a:t>
            </a:r>
            <a:endParaRPr lang="ko-KR" altLang="en-US" sz="1400" b="1" dirty="0">
              <a:solidFill>
                <a:schemeClr val="accent2"/>
              </a:solidFill>
              <a:cs typeface="Arial" pitchFamily="34" charset="0"/>
            </a:endParaRPr>
          </a:p>
        </p:txBody>
      </p:sp>
      <p:sp>
        <p:nvSpPr>
          <p:cNvPr id="10" name="Freeform 18">
            <a:extLst>
              <a:ext uri="{FF2B5EF4-FFF2-40B4-BE49-F238E27FC236}">
                <a16:creationId xmlns:a16="http://schemas.microsoft.com/office/drawing/2014/main" xmlns="" id="{1FC3FE2C-CB12-4331-852B-C80C20FA3985}"/>
              </a:ext>
            </a:extLst>
          </p:cNvPr>
          <p:cNvSpPr>
            <a:spLocks/>
          </p:cNvSpPr>
          <p:nvPr/>
        </p:nvSpPr>
        <p:spPr bwMode="auto">
          <a:xfrm>
            <a:off x="251520" y="1290122"/>
            <a:ext cx="813539" cy="282945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1026" name="Picture 2" descr="C:\Users\marwan\Documents\12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872" y="2859782"/>
            <a:ext cx="4620689" cy="2203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7286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r-FR" b="1" dirty="0">
                <a:solidFill>
                  <a:srgbClr val="FF0000"/>
                </a:solidFill>
                <a:latin typeface="Constantia" pitchFamily="18" charset="0"/>
              </a:rPr>
              <a:t>Sociologie</a:t>
            </a:r>
          </a:p>
        </p:txBody>
      </p:sp>
      <p:sp>
        <p:nvSpPr>
          <p:cNvPr id="6" name="Rectangle 5"/>
          <p:cNvSpPr/>
          <p:nvPr/>
        </p:nvSpPr>
        <p:spPr>
          <a:xfrm>
            <a:off x="-18000" y="1275606"/>
            <a:ext cx="9144000" cy="3456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6"/>
          <p:cNvSpPr/>
          <p:nvPr/>
        </p:nvSpPr>
        <p:spPr>
          <a:xfrm>
            <a:off x="652611" y="1707654"/>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8"/>
          <p:cNvSpPr/>
          <p:nvPr/>
        </p:nvSpPr>
        <p:spPr>
          <a:xfrm>
            <a:off x="634752" y="271576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TextBox 11"/>
          <p:cNvSpPr txBox="1"/>
          <p:nvPr/>
        </p:nvSpPr>
        <p:spPr>
          <a:xfrm>
            <a:off x="1300682" y="1814169"/>
            <a:ext cx="3487341" cy="954107"/>
          </a:xfrm>
          <a:prstGeom prst="rect">
            <a:avLst/>
          </a:prstGeom>
          <a:noFill/>
        </p:spPr>
        <p:txBody>
          <a:bodyPr wrap="square" rtlCol="0">
            <a:spAutoFit/>
          </a:bodyPr>
          <a:lstStyle/>
          <a:p>
            <a:r>
              <a:rPr lang="fr-FR" sz="1400" b="1" dirty="0">
                <a:latin typeface="Constantia" pitchFamily="18" charset="0"/>
              </a:rPr>
              <a:t>Il y a ceux qui considèrent la </a:t>
            </a:r>
            <a:endParaRPr lang="fr-FR" sz="1400" b="1" dirty="0" smtClean="0">
              <a:latin typeface="Constantia" pitchFamily="18" charset="0"/>
            </a:endParaRPr>
          </a:p>
          <a:p>
            <a:r>
              <a:rPr lang="fr-FR" sz="1400" b="1" dirty="0" smtClean="0">
                <a:latin typeface="Constantia" pitchFamily="18" charset="0"/>
              </a:rPr>
              <a:t>sociologie </a:t>
            </a:r>
            <a:r>
              <a:rPr lang="fr-FR" sz="1400" b="1" dirty="0">
                <a:latin typeface="Constantia" pitchFamily="18" charset="0"/>
              </a:rPr>
              <a:t>comme </a:t>
            </a:r>
            <a:r>
              <a:rPr lang="fr-FR" sz="1400" b="1" dirty="0" smtClean="0">
                <a:latin typeface="Constantia" pitchFamily="18" charset="0"/>
              </a:rPr>
              <a:t>une</a:t>
            </a:r>
          </a:p>
          <a:p>
            <a:r>
              <a:rPr lang="fr-FR" sz="1400" b="1" dirty="0" smtClean="0">
                <a:latin typeface="Constantia" pitchFamily="18" charset="0"/>
              </a:rPr>
              <a:t>science </a:t>
            </a:r>
            <a:r>
              <a:rPr lang="fr-FR" sz="1400" b="1" dirty="0">
                <a:latin typeface="Constantia" pitchFamily="18" charset="0"/>
              </a:rPr>
              <a:t>liée à l'étude du </a:t>
            </a:r>
            <a:endParaRPr lang="fr-FR" sz="1400" b="1" dirty="0" smtClean="0">
              <a:latin typeface="Constantia" pitchFamily="18" charset="0"/>
            </a:endParaRPr>
          </a:p>
          <a:p>
            <a:r>
              <a:rPr lang="fr-FR" sz="1400" b="1" dirty="0" smtClean="0">
                <a:latin typeface="Constantia" pitchFamily="18" charset="0"/>
              </a:rPr>
              <a:t>comportement </a:t>
            </a:r>
            <a:r>
              <a:rPr lang="fr-FR" sz="1400" b="1" dirty="0">
                <a:latin typeface="Constantia" pitchFamily="18" charset="0"/>
              </a:rPr>
              <a:t>humain. </a:t>
            </a:r>
            <a:endParaRPr lang="ko-KR" altLang="en-US" sz="1400" b="1" dirty="0">
              <a:solidFill>
                <a:schemeClr val="bg1"/>
              </a:solidFill>
              <a:latin typeface="Constantia" pitchFamily="18" charset="0"/>
              <a:cs typeface="Arial" pitchFamily="34" charset="0"/>
            </a:endParaRPr>
          </a:p>
        </p:txBody>
      </p:sp>
      <p:sp>
        <p:nvSpPr>
          <p:cNvPr id="15" name="TextBox 14"/>
          <p:cNvSpPr txBox="1"/>
          <p:nvPr/>
        </p:nvSpPr>
        <p:spPr>
          <a:xfrm>
            <a:off x="1300682" y="2822281"/>
            <a:ext cx="3289318" cy="1169551"/>
          </a:xfrm>
          <a:prstGeom prst="rect">
            <a:avLst/>
          </a:prstGeom>
          <a:noFill/>
        </p:spPr>
        <p:txBody>
          <a:bodyPr wrap="square" rtlCol="0">
            <a:spAutoFit/>
          </a:bodyPr>
          <a:lstStyle/>
          <a:p>
            <a:r>
              <a:rPr lang="fr-FR" sz="1400" b="1" dirty="0">
                <a:latin typeface="Constantia" pitchFamily="18" charset="0"/>
              </a:rPr>
              <a:t>Il y a ceux qui considèrent la sociologie comme l'étude de l'interaction humaine (dans un sens qui étudie l'interaction entre les groupes sociaux en général).</a:t>
            </a:r>
            <a:endParaRPr lang="ko-KR" altLang="en-US" sz="1400" b="1" dirty="0">
              <a:latin typeface="Constantia" pitchFamily="18" charset="0"/>
            </a:endParaRPr>
          </a:p>
        </p:txBody>
      </p:sp>
      <p:sp>
        <p:nvSpPr>
          <p:cNvPr id="20" name="Oval 19"/>
          <p:cNvSpPr/>
          <p:nvPr/>
        </p:nvSpPr>
        <p:spPr>
          <a:xfrm>
            <a:off x="4636865" y="1658837"/>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Oval 21"/>
          <p:cNvSpPr/>
          <p:nvPr/>
        </p:nvSpPr>
        <p:spPr>
          <a:xfrm>
            <a:off x="4671508" y="2768276"/>
            <a:ext cx="576064" cy="5760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4" name="TextBox 23"/>
          <p:cNvSpPr txBox="1"/>
          <p:nvPr/>
        </p:nvSpPr>
        <p:spPr>
          <a:xfrm>
            <a:off x="5253077" y="1496236"/>
            <a:ext cx="3567395" cy="1384995"/>
          </a:xfrm>
          <a:prstGeom prst="rect">
            <a:avLst/>
          </a:prstGeom>
          <a:noFill/>
        </p:spPr>
        <p:txBody>
          <a:bodyPr wrap="square" rtlCol="0">
            <a:spAutoFit/>
          </a:bodyPr>
          <a:lstStyle/>
          <a:p>
            <a:r>
              <a:rPr lang="fr-FR" sz="1400" b="1" dirty="0">
                <a:latin typeface="Constantia" pitchFamily="18" charset="0"/>
              </a:rPr>
              <a:t>Il y a ceux qui considèrent qu'il s'agit d'une étude des systèmes sociaux, que ce soit dans les parts de sa stabilité et de sa stabilité ou dans les moments de changements et de développements qui ont été abordés.</a:t>
            </a:r>
            <a:endParaRPr lang="ko-KR" altLang="en-US" sz="1400" b="1" dirty="0">
              <a:latin typeface="Constantia" pitchFamily="18" charset="0"/>
            </a:endParaRPr>
          </a:p>
        </p:txBody>
      </p:sp>
      <p:sp>
        <p:nvSpPr>
          <p:cNvPr id="30" name="TextBox 29"/>
          <p:cNvSpPr txBox="1"/>
          <p:nvPr/>
        </p:nvSpPr>
        <p:spPr>
          <a:xfrm>
            <a:off x="5338029" y="2896460"/>
            <a:ext cx="3672408" cy="1384995"/>
          </a:xfrm>
          <a:prstGeom prst="rect">
            <a:avLst/>
          </a:prstGeom>
          <a:noFill/>
        </p:spPr>
        <p:txBody>
          <a:bodyPr wrap="square" rtlCol="0">
            <a:spAutoFit/>
          </a:bodyPr>
          <a:lstStyle/>
          <a:p>
            <a:r>
              <a:rPr lang="fr-FR" sz="1400" b="1" dirty="0">
                <a:latin typeface="Constantia" pitchFamily="18" charset="0"/>
              </a:rPr>
              <a:t>Et il </a:t>
            </a:r>
            <a:r>
              <a:rPr lang="fr-FR" sz="1400" b="1" dirty="0" err="1">
                <a:latin typeface="Constantia" pitchFamily="18" charset="0"/>
              </a:rPr>
              <a:t>ya</a:t>
            </a:r>
            <a:r>
              <a:rPr lang="fr-FR" sz="1400" b="1" dirty="0">
                <a:latin typeface="Constantia" pitchFamily="18" charset="0"/>
              </a:rPr>
              <a:t> ceux qui considèrent comme une étude des modèles sociaux et c'est la définition que tout le monde connaît parce que la sociologie est basée sur l'étude de la société. Délinquance, violence, </a:t>
            </a:r>
          </a:p>
          <a:p>
            <a:r>
              <a:rPr lang="fr-FR" sz="1400" b="1" dirty="0">
                <a:latin typeface="Constantia" pitchFamily="18" charset="0"/>
              </a:rPr>
              <a:t>chômage...</a:t>
            </a:r>
            <a:endParaRPr lang="ko-KR" altLang="en-US" sz="1400" b="1" dirty="0">
              <a:latin typeface="Constantia" pitchFamily="18" charset="0"/>
            </a:endParaRPr>
          </a:p>
        </p:txBody>
      </p:sp>
      <p:sp>
        <p:nvSpPr>
          <p:cNvPr id="8" name="Rectangle 7"/>
          <p:cNvSpPr/>
          <p:nvPr/>
        </p:nvSpPr>
        <p:spPr>
          <a:xfrm>
            <a:off x="4554000" y="1653798"/>
            <a:ext cx="36000" cy="27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3" name="TextBox 32"/>
          <p:cNvSpPr txBox="1"/>
          <p:nvPr/>
        </p:nvSpPr>
        <p:spPr>
          <a:xfrm>
            <a:off x="619207" y="1773236"/>
            <a:ext cx="642872"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01</a:t>
            </a:r>
            <a:endParaRPr lang="ko-KR" altLang="en-US" sz="2400" b="1" dirty="0">
              <a:solidFill>
                <a:schemeClr val="accent1"/>
              </a:solidFill>
              <a:cs typeface="Arial" pitchFamily="34" charset="0"/>
            </a:endParaRPr>
          </a:p>
        </p:txBody>
      </p:sp>
      <p:sp>
        <p:nvSpPr>
          <p:cNvPr id="34" name="TextBox 33"/>
          <p:cNvSpPr txBox="1"/>
          <p:nvPr/>
        </p:nvSpPr>
        <p:spPr>
          <a:xfrm>
            <a:off x="583489" y="2772965"/>
            <a:ext cx="642872"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02</a:t>
            </a:r>
            <a:endParaRPr lang="ko-KR" altLang="en-US" sz="2400" b="1" dirty="0">
              <a:solidFill>
                <a:schemeClr val="accent1"/>
              </a:solidFill>
              <a:cs typeface="Arial" pitchFamily="34" charset="0"/>
            </a:endParaRPr>
          </a:p>
        </p:txBody>
      </p:sp>
      <p:sp>
        <p:nvSpPr>
          <p:cNvPr id="36" name="TextBox 35"/>
          <p:cNvSpPr txBox="1"/>
          <p:nvPr/>
        </p:nvSpPr>
        <p:spPr>
          <a:xfrm>
            <a:off x="4603461" y="1707654"/>
            <a:ext cx="642872" cy="461665"/>
          </a:xfrm>
          <a:prstGeom prst="rect">
            <a:avLst/>
          </a:prstGeom>
          <a:noFill/>
        </p:spPr>
        <p:txBody>
          <a:bodyPr wrap="square" rtlCol="0">
            <a:spAutoFit/>
          </a:bodyPr>
          <a:lstStyle/>
          <a:p>
            <a:pPr algn="ctr"/>
            <a:r>
              <a:rPr lang="en-US" altLang="ko-KR" sz="2400" b="1" dirty="0" smtClean="0">
                <a:solidFill>
                  <a:schemeClr val="accent1"/>
                </a:solidFill>
                <a:cs typeface="Arial" pitchFamily="34" charset="0"/>
              </a:rPr>
              <a:t>03</a:t>
            </a:r>
            <a:endParaRPr lang="ko-KR" altLang="en-US" sz="2400" b="1" dirty="0">
              <a:solidFill>
                <a:schemeClr val="accent1"/>
              </a:solidFill>
              <a:cs typeface="Arial" pitchFamily="34" charset="0"/>
            </a:endParaRPr>
          </a:p>
        </p:txBody>
      </p:sp>
      <p:sp>
        <p:nvSpPr>
          <p:cNvPr id="38" name="TextBox 37"/>
          <p:cNvSpPr txBox="1"/>
          <p:nvPr/>
        </p:nvSpPr>
        <p:spPr>
          <a:xfrm>
            <a:off x="4638254" y="2822281"/>
            <a:ext cx="642872" cy="461665"/>
          </a:xfrm>
          <a:prstGeom prst="rect">
            <a:avLst/>
          </a:prstGeom>
          <a:noFill/>
        </p:spPr>
        <p:txBody>
          <a:bodyPr wrap="square" rtlCol="0">
            <a:spAutoFit/>
          </a:bodyPr>
          <a:lstStyle/>
          <a:p>
            <a:pPr algn="ctr"/>
            <a:r>
              <a:rPr lang="en-US" altLang="ko-KR" sz="2400" b="1" dirty="0" smtClean="0">
                <a:solidFill>
                  <a:schemeClr val="accent1"/>
                </a:solidFill>
                <a:cs typeface="Arial" pitchFamily="34" charset="0"/>
              </a:rPr>
              <a:t>04</a:t>
            </a:r>
            <a:endParaRPr lang="ko-KR" altLang="en-US" sz="2400" b="1" dirty="0">
              <a:solidFill>
                <a:schemeClr val="accent1"/>
              </a:solidFill>
              <a:cs typeface="Arial" pitchFamily="34" charset="0"/>
            </a:endParaRPr>
          </a:p>
        </p:txBody>
      </p:sp>
      <p:pic>
        <p:nvPicPr>
          <p:cNvPr id="6146" name="Picture 2" descr="C:\Users\marwan\Downloads\927358_button-image-png (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954" y="267495"/>
            <a:ext cx="3132092" cy="1523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406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MA" dirty="0" smtClean="0">
                <a:solidFill>
                  <a:srgbClr val="FF0000"/>
                </a:solidFill>
              </a:rPr>
              <a:t>Définition d’éducation</a:t>
            </a:r>
            <a:endParaRPr lang="fr-FR" dirty="0">
              <a:solidFill>
                <a:srgbClr val="FF0000"/>
              </a:solidFill>
            </a:endParaRPr>
          </a:p>
        </p:txBody>
      </p:sp>
      <p:sp>
        <p:nvSpPr>
          <p:cNvPr id="3" name="Espace réservé du texte 2"/>
          <p:cNvSpPr>
            <a:spLocks noGrp="1"/>
          </p:cNvSpPr>
          <p:nvPr>
            <p:ph type="body" sz="quarter" idx="11"/>
          </p:nvPr>
        </p:nvSpPr>
        <p:spPr/>
        <p:txBody>
          <a:bodyPr/>
          <a:lstStyle/>
          <a:p>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42" y="843558"/>
            <a:ext cx="8898716" cy="4176464"/>
          </a:xfrm>
          <a:prstGeom prst="rect">
            <a:avLst/>
          </a:prstGeom>
        </p:spPr>
      </p:pic>
    </p:spTree>
    <p:extLst>
      <p:ext uri="{BB962C8B-B14F-4D97-AF65-F5344CB8AC3E}">
        <p14:creationId xmlns:p14="http://schemas.microsoft.com/office/powerpoint/2010/main" val="281039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smtClean="0">
                <a:solidFill>
                  <a:srgbClr val="FF0000"/>
                </a:solidFill>
              </a:rPr>
              <a:t>Définition de sociologie de l’éducation</a:t>
            </a:r>
            <a:endParaRPr lang="fr-FR" dirty="0">
              <a:solidFill>
                <a:srgbClr val="FF0000"/>
              </a:solidFill>
            </a:endParaRPr>
          </a:p>
        </p:txBody>
      </p:sp>
      <p:sp>
        <p:nvSpPr>
          <p:cNvPr id="3" name="Espace réservé du texte 2"/>
          <p:cNvSpPr>
            <a:spLocks noGrp="1"/>
          </p:cNvSpPr>
          <p:nvPr>
            <p:ph type="body" sz="quarter" idx="11"/>
          </p:nvPr>
        </p:nvSpPr>
        <p:spPr>
          <a:xfrm>
            <a:off x="25311" y="843558"/>
            <a:ext cx="8887916" cy="3024336"/>
          </a:xfrm>
        </p:spPr>
        <p:txBody>
          <a:bodyPr/>
          <a:lstStyle/>
          <a:p>
            <a:r>
              <a:rPr lang="fr-FR" sz="1600" dirty="0">
                <a:solidFill>
                  <a:srgbClr val="7030A0"/>
                </a:solidFill>
              </a:rPr>
              <a:t>Ahmed </a:t>
            </a:r>
            <a:r>
              <a:rPr lang="fr-FR" sz="1600" dirty="0" err="1">
                <a:solidFill>
                  <a:srgbClr val="7030A0"/>
                </a:solidFill>
              </a:rPr>
              <a:t>Uzi</a:t>
            </a:r>
            <a:r>
              <a:rPr lang="fr-FR" sz="1600" dirty="0">
                <a:solidFill>
                  <a:srgbClr val="7030A0"/>
                </a:solidFill>
              </a:rPr>
              <a:t> </a:t>
            </a:r>
            <a:r>
              <a:rPr lang="fr-FR" sz="1600" dirty="0"/>
              <a:t>dit que  </a:t>
            </a:r>
            <a:r>
              <a:rPr lang="en-US" sz="1600" dirty="0" smtClean="0">
                <a:solidFill>
                  <a:srgbClr val="00B050"/>
                </a:solidFill>
              </a:rPr>
              <a:t>”</a:t>
            </a:r>
            <a:r>
              <a:rPr lang="fr-FR" sz="1600" dirty="0"/>
              <a:t> La sociologie pédagogique d'étudier les activités éducatives des institutions, comme la formation des enseignants et des élèves et les administrateurs au sein des établissements scolaires. En outre, il décrit la nature des relations et des activités menées entre eux. Il s'intéresse de sociologie de l'éducation étudie les liens entre l'école et d'autres organismes, tels que la famille</a:t>
            </a:r>
            <a:r>
              <a:rPr lang="fr-FR" sz="1600" dirty="0" smtClean="0"/>
              <a:t>,</a:t>
            </a:r>
            <a:r>
              <a:rPr lang="ar-MA" sz="1600" dirty="0" smtClean="0"/>
              <a:t>, </a:t>
            </a:r>
            <a:r>
              <a:rPr lang="fr-FR" sz="1600" dirty="0" smtClean="0"/>
              <a:t>la mosquée et </a:t>
            </a:r>
            <a:r>
              <a:rPr lang="fr-FR" sz="1600" dirty="0"/>
              <a:t>le Club</a:t>
            </a:r>
            <a:r>
              <a:rPr lang="fr-FR" sz="1600" dirty="0" smtClean="0"/>
              <a:t>.</a:t>
            </a:r>
            <a:r>
              <a:rPr lang="fr-FR" sz="1600" dirty="0" smtClean="0">
                <a:solidFill>
                  <a:srgbClr val="00B050"/>
                </a:solidFill>
              </a:rPr>
              <a:t> </a:t>
            </a:r>
            <a:r>
              <a:rPr lang="fr-FR" dirty="0" smtClean="0">
                <a:solidFill>
                  <a:srgbClr val="00B050"/>
                </a:solidFill>
              </a:rPr>
              <a:t>»</a:t>
            </a:r>
          </a:p>
          <a:p>
            <a:endParaRPr lang="en-US" dirty="0">
              <a:solidFill>
                <a:srgbClr val="00B050"/>
              </a:solidFill>
            </a:endParaRPr>
          </a:p>
          <a:p>
            <a:endParaRPr lang="fr-FR" dirty="0" smtClean="0">
              <a:solidFill>
                <a:srgbClr val="00B050"/>
              </a:solidFill>
            </a:endParaRPr>
          </a:p>
          <a:p>
            <a:r>
              <a:rPr lang="fr-FR" sz="1600" dirty="0" smtClean="0">
                <a:solidFill>
                  <a:srgbClr val="7030A0"/>
                </a:solidFill>
              </a:rPr>
              <a:t>Ali </a:t>
            </a:r>
            <a:r>
              <a:rPr lang="fr-FR" sz="1600" dirty="0" err="1" smtClean="0">
                <a:solidFill>
                  <a:srgbClr val="7030A0"/>
                </a:solidFill>
              </a:rPr>
              <a:t>hawat</a:t>
            </a:r>
            <a:r>
              <a:rPr lang="fr-FR" sz="1600" dirty="0" smtClean="0">
                <a:solidFill>
                  <a:srgbClr val="7030A0"/>
                </a:solidFill>
              </a:rPr>
              <a:t> dit que </a:t>
            </a:r>
            <a:r>
              <a:rPr lang="en-US" sz="1600" dirty="0" smtClean="0">
                <a:solidFill>
                  <a:srgbClr val="7030A0"/>
                </a:solidFill>
              </a:rPr>
              <a:t>”</a:t>
            </a:r>
            <a:r>
              <a:rPr lang="fr-MA" sz="1600" dirty="0"/>
              <a:t> </a:t>
            </a:r>
            <a:r>
              <a:rPr lang="fr-MA" sz="1800" dirty="0">
                <a:solidFill>
                  <a:schemeClr val="tx1"/>
                </a:solidFill>
              </a:rPr>
              <a:t>La science qui a étudié l'homme lorsqu'entrer en relation avec une autre personne dans le cadre pédagogique destiné à la composition de l'expérience, les connaissances ou la culture, l'éducation ou de formation".</a:t>
            </a:r>
            <a:endParaRPr lang="fr-FR" sz="1800" dirty="0" smtClean="0">
              <a:solidFill>
                <a:schemeClr val="tx1"/>
              </a:solidFill>
            </a:endParaRPr>
          </a:p>
          <a:p>
            <a:endParaRPr lang="fr-FR" sz="1600" dirty="0">
              <a:solidFill>
                <a:schemeClr val="tx1"/>
              </a:solidFill>
            </a:endParaRPr>
          </a:p>
        </p:txBody>
      </p:sp>
    </p:spTree>
    <p:extLst>
      <p:ext uri="{BB962C8B-B14F-4D97-AF65-F5344CB8AC3E}">
        <p14:creationId xmlns:p14="http://schemas.microsoft.com/office/powerpoint/2010/main" val="135108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anim calcmode="lin" valueType="num">
                                      <p:cBhvr>
                                        <p:cTn id="1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8756" y="123478"/>
            <a:ext cx="9144000" cy="576064"/>
          </a:xfrm>
        </p:spPr>
        <p:txBody>
          <a:bodyPr/>
          <a:lstStyle/>
          <a:p>
            <a:r>
              <a:rPr lang="fr-MA" sz="3200" dirty="0" err="1" smtClean="0">
                <a:solidFill>
                  <a:srgbClr val="FF0000"/>
                </a:solidFill>
              </a:rPr>
              <a:t>Domains</a:t>
            </a:r>
            <a:r>
              <a:rPr lang="fr-MA" sz="3200" dirty="0" smtClean="0">
                <a:solidFill>
                  <a:srgbClr val="FF0000"/>
                </a:solidFill>
              </a:rPr>
              <a:t> d’activité de la sociologie  d’éducation</a:t>
            </a:r>
            <a:endParaRPr lang="fr-FR" sz="3200" dirty="0">
              <a:solidFill>
                <a:srgbClr val="FF0000"/>
              </a:solidFill>
            </a:endParaRPr>
          </a:p>
        </p:txBody>
      </p:sp>
      <p:pic>
        <p:nvPicPr>
          <p:cNvPr id="4" name="Image 3"/>
          <p:cNvPicPr>
            <a:picLocks noChangeAspect="1"/>
          </p:cNvPicPr>
          <p:nvPr/>
        </p:nvPicPr>
        <p:blipFill>
          <a:blip r:embed="rId2"/>
          <a:stretch>
            <a:fillRect/>
          </a:stretch>
        </p:blipFill>
        <p:spPr>
          <a:xfrm>
            <a:off x="323528" y="1059582"/>
            <a:ext cx="8380176" cy="3877892"/>
          </a:xfrm>
          <a:prstGeom prst="rect">
            <a:avLst/>
          </a:prstGeom>
        </p:spPr>
      </p:pic>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792" y="2427734"/>
            <a:ext cx="1531164" cy="101969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4979" y="2499363"/>
            <a:ext cx="1781204" cy="948061"/>
          </a:xfrm>
          <a:prstGeom prst="rect">
            <a:avLst/>
          </a:prstGeom>
        </p:spPr>
      </p:pic>
    </p:spTree>
    <p:extLst>
      <p:ext uri="{BB962C8B-B14F-4D97-AF65-F5344CB8AC3E}">
        <p14:creationId xmlns:p14="http://schemas.microsoft.com/office/powerpoint/2010/main" val="1051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dirty="0"/>
          </a:p>
        </p:txBody>
      </p:sp>
      <p:sp>
        <p:nvSpPr>
          <p:cNvPr id="3" name="Espace réservé du texte 2"/>
          <p:cNvSpPr>
            <a:spLocks noGrp="1"/>
          </p:cNvSpPr>
          <p:nvPr>
            <p:ph type="body" sz="quarter" idx="11"/>
          </p:nvPr>
        </p:nvSpPr>
        <p:spPr/>
        <p:txBody>
          <a:bodyPr/>
          <a:lstStyle/>
          <a:p>
            <a:endParaRPr lang="fr-F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113380"/>
          </a:xfrm>
          <a:prstGeom prst="rect">
            <a:avLst/>
          </a:prstGeom>
        </p:spPr>
      </p:pic>
    </p:spTree>
    <p:extLst>
      <p:ext uri="{BB962C8B-B14F-4D97-AF65-F5344CB8AC3E}">
        <p14:creationId xmlns:p14="http://schemas.microsoft.com/office/powerpoint/2010/main" val="2083983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79512" y="-164554"/>
            <a:ext cx="9144000" cy="955040"/>
          </a:xfrm>
          <a:prstGeom prst="rect">
            <a:avLst/>
          </a:prstGeom>
          <a:ln>
            <a:noFill/>
          </a:ln>
          <a:effectLst>
            <a:outerShdw blurRad="190500" algn="tl" rotWithShape="0">
              <a:srgbClr val="000000">
                <a:alpha val="70000"/>
              </a:srgbClr>
            </a:outerShdw>
          </a:effectLst>
        </p:spPr>
      </p:pic>
      <p:pic>
        <p:nvPicPr>
          <p:cNvPr id="6" name="Image 5"/>
          <p:cNvPicPr>
            <a:picLocks noChangeAspect="1"/>
          </p:cNvPicPr>
          <p:nvPr/>
        </p:nvPicPr>
        <p:blipFill>
          <a:blip r:embed="rId3"/>
          <a:stretch>
            <a:fillRect/>
          </a:stretch>
        </p:blipFill>
        <p:spPr>
          <a:xfrm>
            <a:off x="132993" y="987574"/>
            <a:ext cx="9144000" cy="3666555"/>
          </a:xfrm>
          <a:prstGeom prst="rect">
            <a:avLst/>
          </a:prstGeom>
        </p:spPr>
      </p:pic>
    </p:spTree>
    <p:extLst>
      <p:ext uri="{BB962C8B-B14F-4D97-AF65-F5344CB8AC3E}">
        <p14:creationId xmlns:p14="http://schemas.microsoft.com/office/powerpoint/2010/main" val="32222928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a:p>
        </p:txBody>
      </p:sp>
      <p:sp>
        <p:nvSpPr>
          <p:cNvPr id="3" name="Espace réservé du texte 2"/>
          <p:cNvSpPr>
            <a:spLocks noGrp="1"/>
          </p:cNvSpPr>
          <p:nvPr>
            <p:ph type="body" sz="quarter" idx="11"/>
          </p:nvPr>
        </p:nvSpPr>
        <p:spPr/>
        <p:txBody>
          <a:bodyPr/>
          <a:lstStyle/>
          <a:p>
            <a:endParaRPr lang="fr-FR"/>
          </a:p>
        </p:txBody>
      </p:sp>
      <p:pic>
        <p:nvPicPr>
          <p:cNvPr id="4" name="Image 3"/>
          <p:cNvPicPr>
            <a:picLocks noChangeAspect="1"/>
          </p:cNvPicPr>
          <p:nvPr/>
        </p:nvPicPr>
        <p:blipFill>
          <a:blip r:embed="rId2"/>
          <a:stretch>
            <a:fillRect/>
          </a:stretch>
        </p:blipFill>
        <p:spPr>
          <a:xfrm>
            <a:off x="75856" y="0"/>
            <a:ext cx="8992287" cy="5143500"/>
          </a:xfrm>
          <a:prstGeom prst="rect">
            <a:avLst/>
          </a:prstGeom>
        </p:spPr>
      </p:pic>
    </p:spTree>
    <p:extLst>
      <p:ext uri="{BB962C8B-B14F-4D97-AF65-F5344CB8AC3E}">
        <p14:creationId xmlns:p14="http://schemas.microsoft.com/office/powerpoint/2010/main" val="1492649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4176"/>
            <a:ext cx="8864869" cy="461665"/>
          </a:xfrm>
          <a:prstGeom prst="rect">
            <a:avLst/>
          </a:prstGeom>
        </p:spPr>
        <p:txBody>
          <a:bodyPr wrap="square">
            <a:spAutoFit/>
          </a:bodyPr>
          <a:lstStyle/>
          <a:p>
            <a:r>
              <a:rPr lang="en-US" sz="2400" dirty="0">
                <a:ln/>
                <a:solidFill>
                  <a:srgbClr val="FF0000"/>
                </a:solidFill>
                <a:latin typeface="Matura MT Script Capitals" panose="03020802060602070202" charset="0"/>
                <a:cs typeface="Matura MT Script Capitals" panose="03020802060602070202" charset="0"/>
              </a:rPr>
              <a:t>Les </a:t>
            </a:r>
            <a:r>
              <a:rPr lang="en-US" sz="2400" dirty="0" err="1">
                <a:ln/>
                <a:solidFill>
                  <a:srgbClr val="FF0000"/>
                </a:solidFill>
                <a:latin typeface="Matura MT Script Capitals" panose="03020802060602070202" charset="0"/>
                <a:cs typeface="Matura MT Script Capitals" panose="03020802060602070202" charset="0"/>
              </a:rPr>
              <a:t>fonctions</a:t>
            </a:r>
            <a:r>
              <a:rPr lang="en-US" sz="2400" dirty="0">
                <a:ln/>
                <a:solidFill>
                  <a:srgbClr val="FF0000"/>
                </a:solidFill>
                <a:latin typeface="Matura MT Script Capitals" panose="03020802060602070202" charset="0"/>
                <a:cs typeface="Matura MT Script Capitals" panose="03020802060602070202" charset="0"/>
              </a:rPr>
              <a:t> </a:t>
            </a:r>
            <a:r>
              <a:rPr lang="en-US" sz="2400" dirty="0" err="1">
                <a:ln/>
                <a:solidFill>
                  <a:srgbClr val="FF0000"/>
                </a:solidFill>
                <a:latin typeface="Matura MT Script Capitals" panose="03020802060602070202" charset="0"/>
                <a:cs typeface="Matura MT Script Capitals" panose="03020802060602070202" charset="0"/>
              </a:rPr>
              <a:t>sociales</a:t>
            </a:r>
            <a:r>
              <a:rPr lang="en-US" sz="2400" dirty="0">
                <a:ln/>
                <a:solidFill>
                  <a:srgbClr val="FF0000"/>
                </a:solidFill>
                <a:latin typeface="Matura MT Script Capitals" panose="03020802060602070202" charset="0"/>
                <a:cs typeface="Matura MT Script Capitals" panose="03020802060602070202" charset="0"/>
              </a:rPr>
              <a:t> de </a:t>
            </a:r>
            <a:r>
              <a:rPr lang="en-US" sz="2400" dirty="0" err="1">
                <a:ln/>
                <a:solidFill>
                  <a:srgbClr val="FF0000"/>
                </a:solidFill>
                <a:latin typeface="Matura MT Script Capitals" panose="03020802060602070202" charset="0"/>
                <a:cs typeface="Matura MT Script Capitals" panose="03020802060602070202" charset="0"/>
              </a:rPr>
              <a:t>l’éducation</a:t>
            </a:r>
            <a:r>
              <a:rPr lang="en-US" sz="2400" dirty="0">
                <a:ln/>
                <a:solidFill>
                  <a:srgbClr val="FF0000"/>
                </a:solidFill>
                <a:latin typeface="Matura MT Script Capitals" panose="03020802060602070202" charset="0"/>
                <a:cs typeface="Matura MT Script Capitals" panose="03020802060602070202" charset="0"/>
              </a:rPr>
              <a:t> </a:t>
            </a:r>
            <a:r>
              <a:rPr lang="en-US" sz="2400" dirty="0" err="1">
                <a:ln/>
                <a:solidFill>
                  <a:srgbClr val="FF0000"/>
                </a:solidFill>
                <a:latin typeface="Matura MT Script Capitals" panose="03020802060602070202" charset="0"/>
                <a:cs typeface="Matura MT Script Capitals" panose="03020802060602070202" charset="0"/>
              </a:rPr>
              <a:t>selon</a:t>
            </a:r>
            <a:r>
              <a:rPr lang="en-US" sz="2400" dirty="0">
                <a:ln/>
                <a:solidFill>
                  <a:srgbClr val="FF0000"/>
                </a:solidFill>
                <a:latin typeface="Matura MT Script Capitals" panose="03020802060602070202" charset="0"/>
                <a:cs typeface="Matura MT Script Capitals" panose="03020802060602070202" charset="0"/>
              </a:rPr>
              <a:t> Emile Durkheim</a:t>
            </a:r>
            <a:endParaRPr lang="fr-FR" sz="2400" dirty="0">
              <a:solidFill>
                <a:srgbClr val="FF0000"/>
              </a:solidFill>
            </a:endParaRPr>
          </a:p>
        </p:txBody>
      </p:sp>
      <p:sp>
        <p:nvSpPr>
          <p:cNvPr id="6" name="Rectangle 5"/>
          <p:cNvSpPr/>
          <p:nvPr/>
        </p:nvSpPr>
        <p:spPr>
          <a:xfrm>
            <a:off x="251520" y="771550"/>
            <a:ext cx="6264696" cy="400110"/>
          </a:xfrm>
          <a:prstGeom prst="rect">
            <a:avLst/>
          </a:prstGeom>
          <a:noFill/>
        </p:spPr>
        <p:txBody>
          <a:bodyPr wrap="square" lIns="91440" tIns="45720" rIns="91440" bIns="45720">
            <a:spAutoFit/>
          </a:bodyPr>
          <a:lstStyle/>
          <a:p>
            <a:pPr algn="ct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20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une</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20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approche</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20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spécifique</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du </a:t>
            </a:r>
            <a:r>
              <a:rPr lang="en-US" sz="20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phénomène</a:t>
            </a:r>
            <a:r>
              <a:rPr lang="en-US"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US" sz="20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éducatif</a:t>
            </a:r>
            <a:endParaRPr lang="fr-FR" sz="2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7" name="Rectangle 6"/>
          <p:cNvSpPr/>
          <p:nvPr/>
        </p:nvSpPr>
        <p:spPr>
          <a:xfrm>
            <a:off x="251521" y="1347615"/>
            <a:ext cx="8156876" cy="3795886"/>
          </a:xfrm>
          <a:prstGeom prst="rect">
            <a:avLst/>
          </a:prstGeom>
        </p:spPr>
        <p:txBody>
          <a:bodyPr wrap="square">
            <a:spAutoFit/>
          </a:bodyPr>
          <a:lstStyle/>
          <a:p>
            <a:r>
              <a:rPr lang="fr-MA" dirty="0"/>
              <a:t>Durkheim se pose donc la question clé des rapports de l’homme et du groupe, du fondement des sociétés et pense que pour édifier une sociologie scientifique, il est urgent de dépasser les idéologies politiques et sociales.  Il s’attache à définir les conditions d’existence d’une société respectueuses des personnes et d’élaborer les modèles d’école et de pédagogie.</a:t>
            </a:r>
          </a:p>
          <a:p>
            <a:r>
              <a:rPr lang="fr-MA" dirty="0"/>
              <a:t>Précurseur incontesté de la sociologie. Premier sociologue de l’éducation.</a:t>
            </a:r>
          </a:p>
          <a:p>
            <a:endParaRPr lang="fr-MA" dirty="0"/>
          </a:p>
          <a:p>
            <a:r>
              <a:rPr lang="fr-MA" dirty="0"/>
              <a:t>Dans « règles de la méthode sociologique » (1895), on </a:t>
            </a:r>
            <a:r>
              <a:rPr lang="fr-MA" dirty="0" err="1"/>
              <a:t>retouve</a:t>
            </a:r>
            <a:r>
              <a:rPr lang="fr-MA" dirty="0"/>
              <a:t> son principe fondateur : « </a:t>
            </a:r>
            <a:r>
              <a:rPr lang="fr-MA" dirty="0">
                <a:solidFill>
                  <a:srgbClr val="7030A0"/>
                </a:solidFill>
              </a:rPr>
              <a:t>Les faits sociaux doivent être considérés comme des choses </a:t>
            </a:r>
            <a:r>
              <a:rPr lang="fr-MA" dirty="0"/>
              <a:t>»</a:t>
            </a:r>
          </a:p>
          <a:p>
            <a:endParaRPr lang="fr-MA" dirty="0"/>
          </a:p>
          <a:p>
            <a:r>
              <a:rPr lang="fr-MA" dirty="0"/>
              <a:t>Durkheim participera activement aux débats sur l’éducation de l’époque sous Jules Ferry et les lois fondamentales entre 1879 et 1889.</a:t>
            </a:r>
          </a:p>
          <a:p>
            <a:endParaRPr lang="fr-MA" dirty="0"/>
          </a:p>
        </p:txBody>
      </p:sp>
    </p:spTree>
    <p:extLst>
      <p:ext uri="{BB962C8B-B14F-4D97-AF65-F5344CB8AC3E}">
        <p14:creationId xmlns:p14="http://schemas.microsoft.com/office/powerpoint/2010/main" val="400552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
          <p:cNvSpPr txBox="1">
            <a:spLocks/>
          </p:cNvSpPr>
          <p:nvPr/>
        </p:nvSpPr>
        <p:spPr>
          <a:xfrm>
            <a:off x="107504" y="339502"/>
            <a:ext cx="9217024" cy="3960440"/>
          </a:xfrm>
          <a:prstGeom prst="rect">
            <a:avLst/>
          </a:prstGeom>
        </p:spPr>
        <p:txBody>
          <a:bodyPr>
            <a:normAutofit fontScale="92500" lnSpcReduction="10000"/>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MA" sz="4500" dirty="0" smtClean="0">
                <a:solidFill>
                  <a:srgbClr val="FFC000"/>
                </a:solidFill>
              </a:rPr>
              <a:t>Les Axes:</a:t>
            </a:r>
          </a:p>
          <a:p>
            <a:pPr marL="514350" indent="-514350">
              <a:buFont typeface="+mj-lt"/>
              <a:buAutoNum type="romanUcPeriod"/>
            </a:pPr>
            <a:r>
              <a:rPr lang="fr-MA" dirty="0" smtClean="0">
                <a:solidFill>
                  <a:srgbClr val="FF0000"/>
                </a:solidFill>
              </a:rPr>
              <a:t>  Introduction</a:t>
            </a:r>
          </a:p>
          <a:p>
            <a:pPr marL="514350" indent="-514350">
              <a:buFont typeface="+mj-lt"/>
              <a:buAutoNum type="romanUcPeriod"/>
            </a:pPr>
            <a:r>
              <a:rPr lang="fr-MA" dirty="0" smtClean="0">
                <a:solidFill>
                  <a:srgbClr val="FF0000"/>
                </a:solidFill>
              </a:rPr>
              <a:t>  Définition de sociologie</a:t>
            </a:r>
          </a:p>
          <a:p>
            <a:pPr marL="514350" indent="-514350">
              <a:buFont typeface="+mj-lt"/>
              <a:buAutoNum type="romanUcPeriod"/>
            </a:pPr>
            <a:r>
              <a:rPr lang="fr-MA" dirty="0" smtClean="0">
                <a:solidFill>
                  <a:srgbClr val="FF0000"/>
                </a:solidFill>
              </a:rPr>
              <a:t>   Définition de l’éducation</a:t>
            </a:r>
          </a:p>
          <a:p>
            <a:pPr marL="514350" indent="-514350">
              <a:buFont typeface="+mj-lt"/>
              <a:buAutoNum type="romanUcPeriod"/>
            </a:pPr>
            <a:r>
              <a:rPr lang="fr-FR" dirty="0" smtClean="0">
                <a:solidFill>
                  <a:srgbClr val="FF0000"/>
                </a:solidFill>
              </a:rPr>
              <a:t>  Définition de sociologie de l’éducation</a:t>
            </a:r>
          </a:p>
          <a:p>
            <a:pPr marL="514350" indent="-514350">
              <a:buFont typeface="+mj-lt"/>
              <a:buAutoNum type="romanUcPeriod"/>
            </a:pPr>
            <a:r>
              <a:rPr lang="fr-MA" dirty="0" smtClean="0">
                <a:solidFill>
                  <a:srgbClr val="FF0000"/>
                </a:solidFill>
              </a:rPr>
              <a:t> </a:t>
            </a:r>
            <a:r>
              <a:rPr lang="fr-MA" dirty="0" err="1" smtClean="0">
                <a:solidFill>
                  <a:srgbClr val="FF0000"/>
                </a:solidFill>
              </a:rPr>
              <a:t>Domains</a:t>
            </a:r>
            <a:r>
              <a:rPr lang="fr-MA" dirty="0" smtClean="0">
                <a:solidFill>
                  <a:srgbClr val="FF0000"/>
                </a:solidFill>
              </a:rPr>
              <a:t> d’activité de la sociologie  d’éducation</a:t>
            </a:r>
          </a:p>
          <a:p>
            <a:pPr marL="514350" indent="-514350">
              <a:buFont typeface="+mj-lt"/>
              <a:buAutoNum type="romanUcPeriod"/>
            </a:pPr>
            <a:r>
              <a:rPr lang="fr-MA" dirty="0" smtClean="0">
                <a:solidFill>
                  <a:srgbClr val="FF0000"/>
                </a:solidFill>
              </a:rPr>
              <a:t>de la sociologie  d’éducation par </a:t>
            </a:r>
            <a:r>
              <a:rPr lang="en-US" dirty="0" smtClean="0">
                <a:ln/>
                <a:solidFill>
                  <a:srgbClr val="FF0000"/>
                </a:solidFill>
                <a:latin typeface="Matura MT Script Capitals" panose="03020802060602070202" charset="0"/>
                <a:cs typeface="Matura MT Script Capitals" panose="03020802060602070202" charset="0"/>
              </a:rPr>
              <a:t>Emile Durkheim</a:t>
            </a:r>
            <a:endParaRPr lang="fr-FR" dirty="0" smtClean="0">
              <a:solidFill>
                <a:srgbClr val="FF0000"/>
              </a:solidFill>
            </a:endParaRPr>
          </a:p>
          <a:p>
            <a:pPr marL="514350" indent="-514350">
              <a:buFont typeface="+mj-lt"/>
              <a:buAutoNum type="romanUcPeriod"/>
            </a:pPr>
            <a:endParaRPr lang="fr-FR" dirty="0" smtClean="0"/>
          </a:p>
          <a:p>
            <a:pPr marL="514350" indent="-514350">
              <a:buFont typeface="+mj-lt"/>
              <a:buAutoNum type="romanUcPeriod"/>
            </a:pPr>
            <a:endParaRPr lang="fr-MA" dirty="0" smtClean="0"/>
          </a:p>
          <a:p>
            <a:pPr marL="0" indent="0">
              <a:buNone/>
            </a:pPr>
            <a:endParaRPr lang="fr-FR" dirty="0"/>
          </a:p>
        </p:txBody>
      </p:sp>
    </p:spTree>
    <p:extLst>
      <p:ext uri="{BB962C8B-B14F-4D97-AF65-F5344CB8AC3E}">
        <p14:creationId xmlns:p14="http://schemas.microsoft.com/office/powerpoint/2010/main" val="2174302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a:p>
        </p:txBody>
      </p:sp>
      <p:sp>
        <p:nvSpPr>
          <p:cNvPr id="3" name="Espace réservé du texte 2"/>
          <p:cNvSpPr>
            <a:spLocks noGrp="1"/>
          </p:cNvSpPr>
          <p:nvPr>
            <p:ph type="body" sz="quarter" idx="11"/>
          </p:nvPr>
        </p:nvSpPr>
        <p:spPr/>
        <p:txBody>
          <a:bodyPr/>
          <a:lstStyle/>
          <a:p>
            <a:endParaRPr lang="fr-FR"/>
          </a:p>
        </p:txBody>
      </p:sp>
      <p:pic>
        <p:nvPicPr>
          <p:cNvPr id="4" name="Image 3"/>
          <p:cNvPicPr>
            <a:picLocks noChangeAspect="1"/>
          </p:cNvPicPr>
          <p:nvPr/>
        </p:nvPicPr>
        <p:blipFill>
          <a:blip r:embed="rId2"/>
          <a:stretch>
            <a:fillRect/>
          </a:stretch>
        </p:blipFill>
        <p:spPr>
          <a:xfrm>
            <a:off x="0" y="0"/>
            <a:ext cx="9137066" cy="5143500"/>
          </a:xfrm>
          <a:prstGeom prst="rect">
            <a:avLst/>
          </a:prstGeom>
        </p:spPr>
      </p:pic>
    </p:spTree>
    <p:extLst>
      <p:ext uri="{BB962C8B-B14F-4D97-AF65-F5344CB8AC3E}">
        <p14:creationId xmlns:p14="http://schemas.microsoft.com/office/powerpoint/2010/main" val="2529006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en-US" sz="4800" dirty="0" err="1">
                <a:solidFill>
                  <a:srgbClr val="FF0000"/>
                </a:solidFill>
                <a:sym typeface="+mn-ea"/>
              </a:rPr>
              <a:t>Prise</a:t>
            </a:r>
            <a:r>
              <a:rPr lang="en-US" sz="4800" dirty="0">
                <a:solidFill>
                  <a:srgbClr val="FF0000"/>
                </a:solidFill>
                <a:sym typeface="+mn-ea"/>
              </a:rPr>
              <a:t> de </a:t>
            </a:r>
            <a:r>
              <a:rPr lang="en-US" sz="4800" dirty="0" err="1">
                <a:solidFill>
                  <a:srgbClr val="FF0000"/>
                </a:solidFill>
                <a:sym typeface="+mn-ea"/>
              </a:rPr>
              <a:t>vue</a:t>
            </a:r>
            <a:endParaRPr lang="fr-FR" sz="4800" dirty="0">
              <a:solidFill>
                <a:srgbClr val="FF0000"/>
              </a:solidFill>
            </a:endParaRPr>
          </a:p>
        </p:txBody>
      </p:sp>
      <p:pic>
        <p:nvPicPr>
          <p:cNvPr id="5" name="Image 4"/>
          <p:cNvPicPr>
            <a:picLocks noChangeAspect="1"/>
          </p:cNvPicPr>
          <p:nvPr/>
        </p:nvPicPr>
        <p:blipFill>
          <a:blip r:embed="rId2"/>
          <a:stretch>
            <a:fillRect/>
          </a:stretch>
        </p:blipFill>
        <p:spPr>
          <a:xfrm>
            <a:off x="415462" y="699542"/>
            <a:ext cx="8740590" cy="4470073"/>
          </a:xfrm>
          <a:prstGeom prst="rect">
            <a:avLst/>
          </a:prstGeom>
        </p:spPr>
      </p:pic>
    </p:spTree>
    <p:extLst>
      <p:ext uri="{BB962C8B-B14F-4D97-AF65-F5344CB8AC3E}">
        <p14:creationId xmlns:p14="http://schemas.microsoft.com/office/powerpoint/2010/main" val="25233628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MA" dirty="0" smtClean="0">
                <a:solidFill>
                  <a:srgbClr val="7030A0"/>
                </a:solidFill>
              </a:rPr>
              <a:t>Les références</a:t>
            </a:r>
            <a:endParaRPr lang="fr-FR" dirty="0">
              <a:solidFill>
                <a:srgbClr val="7030A0"/>
              </a:solidFill>
            </a:endParaRPr>
          </a:p>
        </p:txBody>
      </p:sp>
      <p:sp>
        <p:nvSpPr>
          <p:cNvPr id="3" name="Espace réservé du texte 2"/>
          <p:cNvSpPr>
            <a:spLocks noGrp="1"/>
          </p:cNvSpPr>
          <p:nvPr>
            <p:ph type="body" sz="quarter" idx="11"/>
          </p:nvPr>
        </p:nvSpPr>
        <p:spPr>
          <a:xfrm>
            <a:off x="-252536" y="2139702"/>
            <a:ext cx="9144000" cy="288032"/>
          </a:xfrm>
        </p:spPr>
        <p:txBody>
          <a:bodyPr/>
          <a:lstStyle/>
          <a:p>
            <a:r>
              <a:rPr lang="fr-FR" sz="2400" dirty="0" smtClean="0"/>
              <a:t>wikipédia.org.ma</a:t>
            </a:r>
          </a:p>
          <a:p>
            <a:r>
              <a:rPr lang="fr-FR" sz="2400" dirty="0" smtClean="0">
                <a:hlinkClick r:id="rId2"/>
              </a:rPr>
              <a:t>www.youtube.ma</a:t>
            </a:r>
            <a:endParaRPr lang="fr-FR" sz="2400" dirty="0" smtClean="0"/>
          </a:p>
          <a:p>
            <a:r>
              <a:rPr lang="fr-MA" sz="2400" dirty="0"/>
              <a:t>livre de </a:t>
            </a:r>
            <a:r>
              <a:rPr lang="fr-MA" sz="2400" dirty="0" err="1"/>
              <a:t>durkeim</a:t>
            </a:r>
            <a:r>
              <a:rPr lang="fr-MA" sz="2400" dirty="0"/>
              <a:t> sur la sociologie et </a:t>
            </a:r>
            <a:r>
              <a:rPr lang="fr-MA" sz="2400" dirty="0" smtClean="0"/>
              <a:t>l'éducation</a:t>
            </a:r>
          </a:p>
          <a:p>
            <a:r>
              <a:rPr lang="fr-FR" sz="2400" dirty="0" err="1"/>
              <a:t>sasiologia</a:t>
            </a:r>
            <a:endParaRPr lang="fr-FR" sz="2400" dirty="0" smtClean="0"/>
          </a:p>
          <a:p>
            <a:endParaRPr lang="fr-FR" sz="2400" dirty="0"/>
          </a:p>
        </p:txBody>
      </p:sp>
    </p:spTree>
    <p:extLst>
      <p:ext uri="{BB962C8B-B14F-4D97-AF65-F5344CB8AC3E}">
        <p14:creationId xmlns:p14="http://schemas.microsoft.com/office/powerpoint/2010/main" val="1279828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761156"/>
            <a:ext cx="7872875" cy="5904656"/>
          </a:xfrm>
          <a:prstGeom prst="rect">
            <a:avLst/>
          </a:prstGeom>
        </p:spPr>
      </p:pic>
      <p:sp>
        <p:nvSpPr>
          <p:cNvPr id="5" name="Espace réservé du texte 4"/>
          <p:cNvSpPr>
            <a:spLocks noGrp="1"/>
          </p:cNvSpPr>
          <p:nvPr>
            <p:ph type="body" sz="quarter" idx="10"/>
          </p:nvPr>
        </p:nvSpPr>
        <p:spPr/>
        <p:txBody>
          <a:bodyPr/>
          <a:lstStyle/>
          <a:p>
            <a:endParaRPr lang="fr-FR"/>
          </a:p>
        </p:txBody>
      </p:sp>
      <p:sp>
        <p:nvSpPr>
          <p:cNvPr id="6" name="Espace réservé du texte 5"/>
          <p:cNvSpPr>
            <a:spLocks noGrp="1"/>
          </p:cNvSpPr>
          <p:nvPr>
            <p:ph type="body" sz="quarter" idx="11"/>
          </p:nvPr>
        </p:nvSpPr>
        <p:spPr/>
        <p:txBody>
          <a:bodyPr/>
          <a:lstStyle/>
          <a:p>
            <a:endParaRPr lang="fr-FR"/>
          </a:p>
        </p:txBody>
      </p:sp>
    </p:spTree>
    <p:extLst>
      <p:ext uri="{BB962C8B-B14F-4D97-AF65-F5344CB8AC3E}">
        <p14:creationId xmlns:p14="http://schemas.microsoft.com/office/powerpoint/2010/main" val="3134856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0" y="915566"/>
            <a:ext cx="9144000" cy="1008112"/>
          </a:xfrm>
        </p:spPr>
        <p:txBody>
          <a:bodyPr/>
          <a:lstStyle/>
          <a:p>
            <a:endParaRPr lang="ar-MA" dirty="0" smtClean="0">
              <a:latin typeface="Constantia" pitchFamily="18" charset="0"/>
            </a:endParaRPr>
          </a:p>
          <a:p>
            <a:r>
              <a:rPr lang="fr-FR" dirty="0" smtClean="0">
                <a:latin typeface="Constantia" pitchFamily="18" charset="0"/>
              </a:rPr>
              <a:t>Introduction </a:t>
            </a:r>
            <a:r>
              <a:rPr lang="fr-FR" dirty="0">
                <a:latin typeface="Constantia" pitchFamily="18" charset="0"/>
              </a:rPr>
              <a:t>à la sociologie de l'éducation</a:t>
            </a:r>
          </a:p>
          <a:p>
            <a:endParaRPr lang="fr-FR" dirty="0">
              <a:latin typeface="Constantia" pitchFamily="18" charset="0"/>
            </a:endParaRPr>
          </a:p>
        </p:txBody>
      </p:sp>
    </p:spTree>
    <p:extLst>
      <p:ext uri="{BB962C8B-B14F-4D97-AF65-F5344CB8AC3E}">
        <p14:creationId xmlns:p14="http://schemas.microsoft.com/office/powerpoint/2010/main" val="128495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endParaRPr lang="fr-FR" dirty="0"/>
          </a:p>
        </p:txBody>
      </p:sp>
      <p:sp>
        <p:nvSpPr>
          <p:cNvPr id="3" name="Espace réservé du texte 2"/>
          <p:cNvSpPr>
            <a:spLocks noGrp="1"/>
          </p:cNvSpPr>
          <p:nvPr>
            <p:ph type="body" sz="quarter" idx="11"/>
          </p:nvPr>
        </p:nvSpPr>
        <p:spPr/>
        <p:txBody>
          <a:bodyPr/>
          <a:lstStyle/>
          <a:p>
            <a:endParaRPr lang="fr-FR"/>
          </a:p>
        </p:txBody>
      </p:sp>
      <p:pic>
        <p:nvPicPr>
          <p:cNvPr id="4098" name="Picture 2" descr="C:\Users\marwan\Downloads\927358_button-image-png (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9" y="-1298426"/>
            <a:ext cx="9144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208113"/>
            <a:ext cx="4314230" cy="2979546"/>
          </a:xfrm>
          <a:prstGeom prst="rect">
            <a:avLst/>
          </a:prstGeom>
          <a:effectLst>
            <a:innerShdw blurRad="63500" dist="50800" dir="10800000">
              <a:prstClr val="black">
                <a:alpha val="50000"/>
              </a:prstClr>
            </a:innerShdw>
          </a:effec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529" y="2208113"/>
            <a:ext cx="3813272" cy="2978303"/>
          </a:xfrm>
          <a:prstGeom prst="rect">
            <a:avLst/>
          </a:prstGeom>
          <a:effectLst>
            <a:innerShdw blurRad="63500" dist="50800">
              <a:prstClr val="black">
                <a:alpha val="50000"/>
              </a:prstClr>
            </a:innerShdw>
          </a:effectLst>
        </p:spPr>
      </p:pic>
    </p:spTree>
    <p:extLst>
      <p:ext uri="{BB962C8B-B14F-4D97-AF65-F5344CB8AC3E}">
        <p14:creationId xmlns:p14="http://schemas.microsoft.com/office/powerpoint/2010/main" val="155927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 calcmode="lin" valueType="num">
                                      <p:cBhvr additive="base">
                                        <p:cTn id="19" dur="500" fill="hold"/>
                                        <p:tgtEl>
                                          <p:spTgt spid="4098"/>
                                        </p:tgtEl>
                                        <p:attrNameLst>
                                          <p:attrName>ppt_x</p:attrName>
                                        </p:attrNameLst>
                                      </p:cBhvr>
                                      <p:tavLst>
                                        <p:tav tm="0">
                                          <p:val>
                                            <p:strVal val="#ppt_x"/>
                                          </p:val>
                                        </p:tav>
                                        <p:tav tm="100000">
                                          <p:val>
                                            <p:strVal val="#ppt_x"/>
                                          </p:val>
                                        </p:tav>
                                      </p:tavLst>
                                    </p:anim>
                                    <p:anim calcmode="lin" valueType="num">
                                      <p:cBhvr additive="base">
                                        <p:cTn id="20"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2146499"/>
            <a:ext cx="5074860" cy="2996999"/>
          </a:xfrm>
          <a:prstGeom prst="rect">
            <a:avLst/>
          </a:prstGeom>
          <a:effectLst>
            <a:reflection blurRad="6350" stA="50000" endA="300" endPos="55500" dist="101600" dir="5400000" sy="-100000" algn="bl" rotWithShape="0"/>
          </a:effectLst>
        </p:spPr>
      </p:pic>
      <p:pic>
        <p:nvPicPr>
          <p:cNvPr id="5122" name="Picture 2" descr="C:\Users\marwan\Downloads\927358_button-image-png (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88" y="-1388690"/>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8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an courbé vers le bas 3"/>
          <p:cNvSpPr/>
          <p:nvPr/>
        </p:nvSpPr>
        <p:spPr>
          <a:xfrm>
            <a:off x="1871700" y="69192"/>
            <a:ext cx="5904656" cy="1289527"/>
          </a:xfrm>
          <a:prstGeom prst="ellipseRibbon">
            <a:avLst/>
          </a:prstGeom>
          <a:solidFill>
            <a:srgbClr val="32A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texte 2"/>
          <p:cNvSpPr>
            <a:spLocks noGrp="1"/>
          </p:cNvSpPr>
          <p:nvPr>
            <p:ph type="body" sz="quarter" idx="11"/>
          </p:nvPr>
        </p:nvSpPr>
        <p:spPr>
          <a:xfrm>
            <a:off x="251520" y="568982"/>
            <a:ext cx="9144000" cy="504056"/>
          </a:xfrm>
        </p:spPr>
        <p:txBody>
          <a:bodyPr/>
          <a:lstStyle/>
          <a:p>
            <a:r>
              <a:rPr lang="fr-FR" sz="2800" b="1" dirty="0" smtClean="0">
                <a:latin typeface="Constantia" pitchFamily="18" charset="0"/>
              </a:rPr>
              <a:t>la sociologie </a:t>
            </a:r>
            <a:endParaRPr lang="fr-FR" sz="2800" b="1" dirty="0"/>
          </a:p>
        </p:txBody>
      </p:sp>
      <p:sp>
        <p:nvSpPr>
          <p:cNvPr id="10" name="Accolade ouvrante 9"/>
          <p:cNvSpPr/>
          <p:nvPr/>
        </p:nvSpPr>
        <p:spPr>
          <a:xfrm rot="5400000">
            <a:off x="4247964" y="-1086243"/>
            <a:ext cx="1152128" cy="4752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2050" name="Picture 2" descr="C:\Users\marwan\Downloads\927358_button-image-png (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5959" y="1091687"/>
            <a:ext cx="2987824" cy="149391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arwan\Downloads\927358_button-image-p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1999" y="1080847"/>
            <a:ext cx="2934580" cy="146729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marwan\Downloads\927358_button-image-png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290022"/>
            <a:ext cx="8820472" cy="467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732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rwan\Documents\ىلا.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2208" y="3234248"/>
            <a:ext cx="3082688" cy="1937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075" name="Picture 3" descr="C:\Users\marwan\Downloads\927358_button-image-png (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589" y="2427734"/>
            <a:ext cx="2729926" cy="136496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avec flèche 8"/>
          <p:cNvCxnSpPr>
            <a:stCxn id="3075" idx="3"/>
          </p:cNvCxnSpPr>
          <p:nvPr/>
        </p:nvCxnSpPr>
        <p:spPr>
          <a:xfrm flipV="1">
            <a:off x="5978515" y="2139702"/>
            <a:ext cx="1329789" cy="970514"/>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076" name="Picture 4" descr="C:\Users\marwan\Downloads\927358_button-image-png (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67811">
            <a:off x="6253177" y="1195608"/>
            <a:ext cx="2472208" cy="123610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eur droit avec flèche 13"/>
          <p:cNvCxnSpPr/>
          <p:nvPr/>
        </p:nvCxnSpPr>
        <p:spPr>
          <a:xfrm flipV="1">
            <a:off x="5436096" y="915566"/>
            <a:ext cx="718800" cy="1872208"/>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077" name="Picture 5" descr="C:\Users\marwan\Downloads\927358_button-image-png (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17261">
            <a:off x="5436096" y="188142"/>
            <a:ext cx="2053186" cy="102659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eur droit avec flèche 15"/>
          <p:cNvCxnSpPr/>
          <p:nvPr/>
        </p:nvCxnSpPr>
        <p:spPr>
          <a:xfrm flipH="1" flipV="1">
            <a:off x="4158967" y="915566"/>
            <a:ext cx="185568" cy="1872208"/>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flipV="1">
            <a:off x="1979712" y="1347614"/>
            <a:ext cx="1512168" cy="1440160"/>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3075" idx="1"/>
          </p:cNvCxnSpPr>
          <p:nvPr/>
        </p:nvCxnSpPr>
        <p:spPr>
          <a:xfrm flipH="1" flipV="1">
            <a:off x="1403648" y="2438321"/>
            <a:ext cx="1844941" cy="671895"/>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078" name="Picture 6" descr="C:\Users\marwan\Downloads\927358_button-image-png (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48589" y="188143"/>
            <a:ext cx="1923855" cy="96192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marwan\Downloads\927358_button-image-png (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152223">
            <a:off x="587252" y="483518"/>
            <a:ext cx="2213990" cy="110699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marwan\Downloads\927358_button-image-png (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9400416">
            <a:off x="-21046" y="1706670"/>
            <a:ext cx="2234621" cy="111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016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arwan\Pictures\g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226" y="2355726"/>
            <a:ext cx="4408266" cy="266860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marwan\Downloads\927358_button-image-png (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9" y="-1132715"/>
            <a:ext cx="9144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9772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arwan\Downloads\927358_button-image-png (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18" y="-956642"/>
            <a:ext cx="7632848" cy="3816424"/>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marwan\Pictures\nond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734113"/>
            <a:ext cx="2990850" cy="344805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62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9219"/>
                                        </p:tgtEl>
                                        <p:attrNameLst>
                                          <p:attrName>style.visibility</p:attrName>
                                        </p:attrNameLst>
                                      </p:cBhvr>
                                      <p:to>
                                        <p:strVal val="visible"/>
                                      </p:to>
                                    </p:set>
                                    <p:animEffect transition="in" filter="fade">
                                      <p:cBhvr>
                                        <p:cTn id="14" dur="2000"/>
                                        <p:tgtEl>
                                          <p:spTgt spid="9219"/>
                                        </p:tgtEl>
                                      </p:cBhvr>
                                    </p:animEffect>
                                    <p:anim calcmode="lin" valueType="num">
                                      <p:cBhvr>
                                        <p:cTn id="15" dur="2000" fill="hold"/>
                                        <p:tgtEl>
                                          <p:spTgt spid="9219"/>
                                        </p:tgtEl>
                                        <p:attrNameLst>
                                          <p:attrName>ppt_w</p:attrName>
                                        </p:attrNameLst>
                                      </p:cBhvr>
                                      <p:tavLst>
                                        <p:tav tm="0" fmla="#ppt_w*sin(2.5*pi*$)">
                                          <p:val>
                                            <p:fltVal val="0"/>
                                          </p:val>
                                        </p:tav>
                                        <p:tav tm="100000">
                                          <p:val>
                                            <p:fltVal val="1"/>
                                          </p:val>
                                        </p:tav>
                                      </p:tavLst>
                                    </p:anim>
                                    <p:anim calcmode="lin" valueType="num">
                                      <p:cBhvr>
                                        <p:cTn id="16" dur="2000" fill="hold"/>
                                        <p:tgtEl>
                                          <p:spTgt spid="92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ents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2AE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9">
      <a:dk1>
        <a:sysClr val="windowText" lastClr="000000"/>
      </a:dk1>
      <a:lt1>
        <a:sysClr val="window" lastClr="FFFFFF"/>
      </a:lt1>
      <a:dk2>
        <a:srgbClr val="1F497D"/>
      </a:dk2>
      <a:lt2>
        <a:srgbClr val="EEECE1"/>
      </a:lt2>
      <a:accent1>
        <a:srgbClr val="32AEB8"/>
      </a:accent1>
      <a:accent2>
        <a:srgbClr val="F2A40D"/>
      </a:accent2>
      <a:accent3>
        <a:srgbClr val="32AEB8"/>
      </a:accent3>
      <a:accent4>
        <a:srgbClr val="F2A40D"/>
      </a:accent4>
      <a:accent5>
        <a:srgbClr val="32AEB8"/>
      </a:accent5>
      <a:accent6>
        <a:srgbClr val="F2A40D"/>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1885</TotalTime>
  <Words>417</Words>
  <Application>Microsoft Office PowerPoint</Application>
  <PresentationFormat>Affichage à l'écran (16:9)</PresentationFormat>
  <Paragraphs>55</Paragraphs>
  <Slides>23</Slides>
  <Notes>1</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23</vt:i4>
      </vt:variant>
    </vt:vector>
  </HeadingPairs>
  <TitlesOfParts>
    <vt:vector size="31" baseType="lpstr">
      <vt:lpstr>Arial Unicode MS</vt:lpstr>
      <vt:lpstr>Arial</vt:lpstr>
      <vt:lpstr>Berlin Sans FB Demi</vt:lpstr>
      <vt:lpstr>Calibri</vt:lpstr>
      <vt:lpstr>Constantia</vt:lpstr>
      <vt:lpstr>Matura MT Script Capitals</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Utilisateur Windows</cp:lastModifiedBy>
  <cp:revision>123</cp:revision>
  <dcterms:created xsi:type="dcterms:W3CDTF">2016-12-05T23:26:54Z</dcterms:created>
  <dcterms:modified xsi:type="dcterms:W3CDTF">2019-12-06T23:52:13Z</dcterms:modified>
</cp:coreProperties>
</file>